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195"/>
  </p:handoutMasterIdLst>
  <p:sldIdLst>
    <p:sldId id="257" r:id="rId3"/>
    <p:sldId id="467" r:id="rId5"/>
    <p:sldId id="344" r:id="rId6"/>
    <p:sldId id="917" r:id="rId7"/>
    <p:sldId id="918" r:id="rId8"/>
    <p:sldId id="342" r:id="rId9"/>
    <p:sldId id="464" r:id="rId10"/>
    <p:sldId id="459" r:id="rId11"/>
    <p:sldId id="460" r:id="rId12"/>
    <p:sldId id="461" r:id="rId13"/>
    <p:sldId id="462" r:id="rId14"/>
    <p:sldId id="463" r:id="rId15"/>
    <p:sldId id="465" r:id="rId16"/>
    <p:sldId id="455" r:id="rId17"/>
    <p:sldId id="456" r:id="rId18"/>
    <p:sldId id="352" r:id="rId19"/>
    <p:sldId id="473" r:id="rId20"/>
    <p:sldId id="474" r:id="rId21"/>
    <p:sldId id="475" r:id="rId22"/>
    <p:sldId id="356" r:id="rId23"/>
    <p:sldId id="393" r:id="rId24"/>
    <p:sldId id="636" r:id="rId25"/>
    <p:sldId id="355" r:id="rId26"/>
    <p:sldId id="395" r:id="rId27"/>
    <p:sldId id="396" r:id="rId28"/>
    <p:sldId id="476" r:id="rId29"/>
    <p:sldId id="477" r:id="rId30"/>
    <p:sldId id="580" r:id="rId31"/>
    <p:sldId id="599" r:id="rId32"/>
    <p:sldId id="581" r:id="rId33"/>
    <p:sldId id="582" r:id="rId34"/>
    <p:sldId id="583" r:id="rId35"/>
    <p:sldId id="585" r:id="rId36"/>
    <p:sldId id="584" r:id="rId37"/>
    <p:sldId id="586" r:id="rId38"/>
    <p:sldId id="587" r:id="rId39"/>
    <p:sldId id="588" r:id="rId40"/>
    <p:sldId id="589" r:id="rId41"/>
    <p:sldId id="637" r:id="rId42"/>
    <p:sldId id="638" r:id="rId43"/>
    <p:sldId id="593" r:id="rId44"/>
    <p:sldId id="594" r:id="rId45"/>
    <p:sldId id="595" r:id="rId46"/>
    <p:sldId id="596" r:id="rId47"/>
    <p:sldId id="598" r:id="rId48"/>
    <p:sldId id="601" r:id="rId49"/>
    <p:sldId id="592" r:id="rId50"/>
    <p:sldId id="600" r:id="rId51"/>
    <p:sldId id="297" r:id="rId52"/>
    <p:sldId id="641" r:id="rId53"/>
    <p:sldId id="640" r:id="rId54"/>
    <p:sldId id="317" r:id="rId55"/>
    <p:sldId id="643" r:id="rId56"/>
    <p:sldId id="1030" r:id="rId57"/>
    <p:sldId id="1031" r:id="rId58"/>
    <p:sldId id="1032" r:id="rId59"/>
    <p:sldId id="1033" r:id="rId60"/>
    <p:sldId id="318" r:id="rId61"/>
    <p:sldId id="685" r:id="rId62"/>
    <p:sldId id="687" r:id="rId63"/>
    <p:sldId id="688" r:id="rId64"/>
    <p:sldId id="696" r:id="rId65"/>
    <p:sldId id="697" r:id="rId66"/>
    <p:sldId id="689" r:id="rId67"/>
    <p:sldId id="690" r:id="rId68"/>
    <p:sldId id="691" r:id="rId69"/>
    <p:sldId id="693" r:id="rId70"/>
    <p:sldId id="692" r:id="rId71"/>
    <p:sldId id="698" r:id="rId72"/>
    <p:sldId id="694" r:id="rId73"/>
    <p:sldId id="699" r:id="rId74"/>
    <p:sldId id="713" r:id="rId75"/>
    <p:sldId id="714" r:id="rId76"/>
    <p:sldId id="1138" r:id="rId77"/>
    <p:sldId id="1139" r:id="rId78"/>
    <p:sldId id="715" r:id="rId79"/>
    <p:sldId id="716" r:id="rId80"/>
    <p:sldId id="719" r:id="rId81"/>
    <p:sldId id="720" r:id="rId82"/>
    <p:sldId id="721" r:id="rId83"/>
    <p:sldId id="700" r:id="rId84"/>
    <p:sldId id="701" r:id="rId85"/>
    <p:sldId id="1097" r:id="rId86"/>
    <p:sldId id="704" r:id="rId87"/>
    <p:sldId id="705" r:id="rId88"/>
    <p:sldId id="706" r:id="rId89"/>
    <p:sldId id="1145" r:id="rId90"/>
    <p:sldId id="771" r:id="rId91"/>
    <p:sldId id="707" r:id="rId92"/>
    <p:sldId id="749" r:id="rId93"/>
    <p:sldId id="1155" r:id="rId94"/>
    <p:sldId id="1137" r:id="rId95"/>
    <p:sldId id="1140" r:id="rId96"/>
    <p:sldId id="1141" r:id="rId97"/>
    <p:sldId id="1142" r:id="rId98"/>
    <p:sldId id="1034" r:id="rId99"/>
    <p:sldId id="1144" r:id="rId100"/>
    <p:sldId id="1149" r:id="rId101"/>
    <p:sldId id="1147" r:id="rId102"/>
    <p:sldId id="710" r:id="rId103"/>
    <p:sldId id="772" r:id="rId104"/>
    <p:sldId id="1150" r:id="rId105"/>
    <p:sldId id="1151" r:id="rId106"/>
    <p:sldId id="1152" r:id="rId107"/>
    <p:sldId id="750" r:id="rId108"/>
    <p:sldId id="773" r:id="rId109"/>
    <p:sldId id="774" r:id="rId110"/>
    <p:sldId id="776" r:id="rId111"/>
    <p:sldId id="711" r:id="rId112"/>
    <p:sldId id="782" r:id="rId113"/>
    <p:sldId id="1158" r:id="rId114"/>
    <p:sldId id="1157" r:id="rId115"/>
    <p:sldId id="777" r:id="rId116"/>
    <p:sldId id="1160" r:id="rId117"/>
    <p:sldId id="779" r:id="rId118"/>
    <p:sldId id="780" r:id="rId119"/>
    <p:sldId id="781" r:id="rId120"/>
    <p:sldId id="1161" r:id="rId121"/>
    <p:sldId id="1166" r:id="rId122"/>
    <p:sldId id="1167" r:id="rId123"/>
    <p:sldId id="1163" r:id="rId124"/>
    <p:sldId id="1169" r:id="rId125"/>
    <p:sldId id="1168" r:id="rId126"/>
    <p:sldId id="1170" r:id="rId127"/>
    <p:sldId id="1171" r:id="rId128"/>
    <p:sldId id="1165" r:id="rId129"/>
    <p:sldId id="1176" r:id="rId130"/>
    <p:sldId id="1177" r:id="rId131"/>
    <p:sldId id="1178" r:id="rId132"/>
    <p:sldId id="1179" r:id="rId133"/>
    <p:sldId id="1180" r:id="rId134"/>
    <p:sldId id="1181" r:id="rId135"/>
    <p:sldId id="1173" r:id="rId136"/>
    <p:sldId id="1183" r:id="rId137"/>
    <p:sldId id="1184" r:id="rId138"/>
    <p:sldId id="1174" r:id="rId139"/>
    <p:sldId id="1175" r:id="rId140"/>
    <p:sldId id="1172" r:id="rId141"/>
    <p:sldId id="1208" r:id="rId142"/>
    <p:sldId id="1209" r:id="rId143"/>
    <p:sldId id="1210" r:id="rId144"/>
    <p:sldId id="1211" r:id="rId145"/>
    <p:sldId id="1212" r:id="rId146"/>
    <p:sldId id="1213" r:id="rId147"/>
    <p:sldId id="1214" r:id="rId148"/>
    <p:sldId id="1215" r:id="rId149"/>
    <p:sldId id="1216" r:id="rId150"/>
    <p:sldId id="1217" r:id="rId151"/>
    <p:sldId id="1218" r:id="rId152"/>
    <p:sldId id="1219" r:id="rId153"/>
    <p:sldId id="1220" r:id="rId154"/>
    <p:sldId id="1221" r:id="rId155"/>
    <p:sldId id="1222" r:id="rId156"/>
    <p:sldId id="1225" r:id="rId157"/>
    <p:sldId id="1224" r:id="rId158"/>
    <p:sldId id="1228" r:id="rId159"/>
    <p:sldId id="1229" r:id="rId160"/>
    <p:sldId id="1186" r:id="rId161"/>
    <p:sldId id="1187" r:id="rId162"/>
    <p:sldId id="1190" r:id="rId163"/>
    <p:sldId id="1191" r:id="rId164"/>
    <p:sldId id="1192" r:id="rId165"/>
    <p:sldId id="1193" r:id="rId166"/>
    <p:sldId id="1201" r:id="rId167"/>
    <p:sldId id="1194" r:id="rId168"/>
    <p:sldId id="1196" r:id="rId169"/>
    <p:sldId id="1203" r:id="rId170"/>
    <p:sldId id="1205" r:id="rId171"/>
    <p:sldId id="1206" r:id="rId172"/>
    <p:sldId id="1197" r:id="rId173"/>
    <p:sldId id="1195" r:id="rId174"/>
    <p:sldId id="1262" r:id="rId175"/>
    <p:sldId id="1227" r:id="rId176"/>
    <p:sldId id="1207" r:id="rId177"/>
    <p:sldId id="321" r:id="rId178"/>
    <p:sldId id="1263" r:id="rId179"/>
    <p:sldId id="322" r:id="rId180"/>
    <p:sldId id="324" r:id="rId181"/>
    <p:sldId id="330" r:id="rId182"/>
    <p:sldId id="326" r:id="rId183"/>
    <p:sldId id="327" r:id="rId184"/>
    <p:sldId id="341" r:id="rId185"/>
    <p:sldId id="331" r:id="rId186"/>
    <p:sldId id="338" r:id="rId187"/>
    <p:sldId id="339" r:id="rId188"/>
    <p:sldId id="325" r:id="rId189"/>
    <p:sldId id="337" r:id="rId190"/>
    <p:sldId id="1200" r:id="rId191"/>
    <p:sldId id="1230" r:id="rId192"/>
    <p:sldId id="916" r:id="rId193"/>
    <p:sldId id="258" r:id="rId194"/>
  </p:sldIdLst>
  <p:sldSz cx="12192000" cy="6858000"/>
  <p:notesSz cx="6858000" cy="9144000"/>
  <p:custDataLst>
    <p:tags r:id="rId20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0" Type="http://schemas.openxmlformats.org/officeDocument/2006/relationships/tags" Target="tags/tag1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9" Type="http://schemas.openxmlformats.org/officeDocument/2006/relationships/commentAuthors" Target="commentAuthors.xml"/><Relationship Id="rId198" Type="http://schemas.openxmlformats.org/officeDocument/2006/relationships/tableStyles" Target="tableStyles.xml"/><Relationship Id="rId197" Type="http://schemas.openxmlformats.org/officeDocument/2006/relationships/viewProps" Target="viewProps.xml"/><Relationship Id="rId196" Type="http://schemas.openxmlformats.org/officeDocument/2006/relationships/presProps" Target="presProps.xml"/><Relationship Id="rId195" Type="http://schemas.openxmlformats.org/officeDocument/2006/relationships/handoutMaster" Target="handoutMasters/handoutMaster1.xml"/><Relationship Id="rId194" Type="http://schemas.openxmlformats.org/officeDocument/2006/relationships/slide" Target="slides/slide191.xml"/><Relationship Id="rId193" Type="http://schemas.openxmlformats.org/officeDocument/2006/relationships/slide" Target="slides/slide190.xml"/><Relationship Id="rId192" Type="http://schemas.openxmlformats.org/officeDocument/2006/relationships/slide" Target="slides/slide189.xml"/><Relationship Id="rId191" Type="http://schemas.openxmlformats.org/officeDocument/2006/relationships/slide" Target="slides/slide188.xml"/><Relationship Id="rId190" Type="http://schemas.openxmlformats.org/officeDocument/2006/relationships/slide" Target="slides/slide187.xml"/><Relationship Id="rId19" Type="http://schemas.openxmlformats.org/officeDocument/2006/relationships/slide" Target="slides/slide16.xml"/><Relationship Id="rId189" Type="http://schemas.openxmlformats.org/officeDocument/2006/relationships/slide" Target="slides/slide186.xml"/><Relationship Id="rId188" Type="http://schemas.openxmlformats.org/officeDocument/2006/relationships/slide" Target="slides/slide185.xml"/><Relationship Id="rId187" Type="http://schemas.openxmlformats.org/officeDocument/2006/relationships/slide" Target="slides/slide184.xml"/><Relationship Id="rId186" Type="http://schemas.openxmlformats.org/officeDocument/2006/relationships/slide" Target="slides/slide183.xml"/><Relationship Id="rId185" Type="http://schemas.openxmlformats.org/officeDocument/2006/relationships/slide" Target="slides/slide182.xml"/><Relationship Id="rId184" Type="http://schemas.openxmlformats.org/officeDocument/2006/relationships/slide" Target="slides/slide181.xml"/><Relationship Id="rId183" Type="http://schemas.openxmlformats.org/officeDocument/2006/relationships/slide" Target="slides/slide180.xml"/><Relationship Id="rId182" Type="http://schemas.openxmlformats.org/officeDocument/2006/relationships/slide" Target="slides/slide179.xml"/><Relationship Id="rId181" Type="http://schemas.openxmlformats.org/officeDocument/2006/relationships/slide" Target="slides/slide178.xml"/><Relationship Id="rId180" Type="http://schemas.openxmlformats.org/officeDocument/2006/relationships/slide" Target="slides/slide177.xml"/><Relationship Id="rId18" Type="http://schemas.openxmlformats.org/officeDocument/2006/relationships/slide" Target="slides/slide15.xml"/><Relationship Id="rId179" Type="http://schemas.openxmlformats.org/officeDocument/2006/relationships/slide" Target="slides/slide176.xml"/><Relationship Id="rId178" Type="http://schemas.openxmlformats.org/officeDocument/2006/relationships/slide" Target="slides/slide175.xml"/><Relationship Id="rId177" Type="http://schemas.openxmlformats.org/officeDocument/2006/relationships/slide" Target="slides/slide174.xml"/><Relationship Id="rId176" Type="http://schemas.openxmlformats.org/officeDocument/2006/relationships/slide" Target="slides/slide173.xml"/><Relationship Id="rId175" Type="http://schemas.openxmlformats.org/officeDocument/2006/relationships/slide" Target="slides/slide172.xml"/><Relationship Id="rId174" Type="http://schemas.openxmlformats.org/officeDocument/2006/relationships/slide" Target="slides/slide171.xml"/><Relationship Id="rId173" Type="http://schemas.openxmlformats.org/officeDocument/2006/relationships/slide" Target="slides/slide170.xml"/><Relationship Id="rId172" Type="http://schemas.openxmlformats.org/officeDocument/2006/relationships/slide" Target="slides/slide169.xml"/><Relationship Id="rId171" Type="http://schemas.openxmlformats.org/officeDocument/2006/relationships/slide" Target="slides/slide168.xml"/><Relationship Id="rId170" Type="http://schemas.openxmlformats.org/officeDocument/2006/relationships/slide" Target="slides/slide167.xml"/><Relationship Id="rId17" Type="http://schemas.openxmlformats.org/officeDocument/2006/relationships/slide" Target="slides/slide14.xml"/><Relationship Id="rId169" Type="http://schemas.openxmlformats.org/officeDocument/2006/relationships/slide" Target="slides/slide166.xml"/><Relationship Id="rId168" Type="http://schemas.openxmlformats.org/officeDocument/2006/relationships/slide" Target="slides/slide165.xml"/><Relationship Id="rId167" Type="http://schemas.openxmlformats.org/officeDocument/2006/relationships/slide" Target="slides/slide164.xml"/><Relationship Id="rId166" Type="http://schemas.openxmlformats.org/officeDocument/2006/relationships/slide" Target="slides/slide163.xml"/><Relationship Id="rId165" Type="http://schemas.openxmlformats.org/officeDocument/2006/relationships/slide" Target="slides/slide162.xml"/><Relationship Id="rId164" Type="http://schemas.openxmlformats.org/officeDocument/2006/relationships/slide" Target="slides/slide161.xml"/><Relationship Id="rId163" Type="http://schemas.openxmlformats.org/officeDocument/2006/relationships/slide" Target="slides/slide160.xml"/><Relationship Id="rId162" Type="http://schemas.openxmlformats.org/officeDocument/2006/relationships/slide" Target="slides/slide159.xml"/><Relationship Id="rId161" Type="http://schemas.openxmlformats.org/officeDocument/2006/relationships/slide" Target="slides/slide158.xml"/><Relationship Id="rId160" Type="http://schemas.openxmlformats.org/officeDocument/2006/relationships/slide" Target="slides/slide157.xml"/><Relationship Id="rId16" Type="http://schemas.openxmlformats.org/officeDocument/2006/relationships/slide" Target="slides/slide13.xml"/><Relationship Id="rId159" Type="http://schemas.openxmlformats.org/officeDocument/2006/relationships/slide" Target="slides/slide156.xml"/><Relationship Id="rId158" Type="http://schemas.openxmlformats.org/officeDocument/2006/relationships/slide" Target="slides/slide155.xml"/><Relationship Id="rId157" Type="http://schemas.openxmlformats.org/officeDocument/2006/relationships/slide" Target="slides/slide154.xml"/><Relationship Id="rId156" Type="http://schemas.openxmlformats.org/officeDocument/2006/relationships/slide" Target="slides/slide153.xml"/><Relationship Id="rId155" Type="http://schemas.openxmlformats.org/officeDocument/2006/relationships/slide" Target="slides/slide152.xml"/><Relationship Id="rId154" Type="http://schemas.openxmlformats.org/officeDocument/2006/relationships/slide" Target="slides/slide151.xml"/><Relationship Id="rId153" Type="http://schemas.openxmlformats.org/officeDocument/2006/relationships/slide" Target="slides/slide150.xml"/><Relationship Id="rId152" Type="http://schemas.openxmlformats.org/officeDocument/2006/relationships/slide" Target="slides/slide149.xml"/><Relationship Id="rId151" Type="http://schemas.openxmlformats.org/officeDocument/2006/relationships/slide" Target="slides/slide148.xml"/><Relationship Id="rId150" Type="http://schemas.openxmlformats.org/officeDocument/2006/relationships/slide" Target="slides/slide147.xml"/><Relationship Id="rId15" Type="http://schemas.openxmlformats.org/officeDocument/2006/relationships/slide" Target="slides/slide12.xml"/><Relationship Id="rId149" Type="http://schemas.openxmlformats.org/officeDocument/2006/relationships/slide" Target="slides/slide146.xml"/><Relationship Id="rId148" Type="http://schemas.openxmlformats.org/officeDocument/2006/relationships/slide" Target="slides/slide145.xml"/><Relationship Id="rId147" Type="http://schemas.openxmlformats.org/officeDocument/2006/relationships/slide" Target="slides/slide144.xml"/><Relationship Id="rId146" Type="http://schemas.openxmlformats.org/officeDocument/2006/relationships/slide" Target="slides/slide143.xml"/><Relationship Id="rId145" Type="http://schemas.openxmlformats.org/officeDocument/2006/relationships/slide" Target="slides/slide142.xml"/><Relationship Id="rId144" Type="http://schemas.openxmlformats.org/officeDocument/2006/relationships/slide" Target="slides/slide141.xml"/><Relationship Id="rId143" Type="http://schemas.openxmlformats.org/officeDocument/2006/relationships/slide" Target="slides/slide140.xml"/><Relationship Id="rId142" Type="http://schemas.openxmlformats.org/officeDocument/2006/relationships/slide" Target="slides/slide139.xml"/><Relationship Id="rId141" Type="http://schemas.openxmlformats.org/officeDocument/2006/relationships/slide" Target="slides/slide138.xml"/><Relationship Id="rId140" Type="http://schemas.openxmlformats.org/officeDocument/2006/relationships/slide" Target="slides/slide137.xml"/><Relationship Id="rId14" Type="http://schemas.openxmlformats.org/officeDocument/2006/relationships/slide" Target="slides/slide11.xml"/><Relationship Id="rId139" Type="http://schemas.openxmlformats.org/officeDocument/2006/relationships/slide" Target="slides/slide136.xml"/><Relationship Id="rId138" Type="http://schemas.openxmlformats.org/officeDocument/2006/relationships/slide" Target="slides/slide135.xml"/><Relationship Id="rId137" Type="http://schemas.openxmlformats.org/officeDocument/2006/relationships/slide" Target="slides/slide134.xml"/><Relationship Id="rId136" Type="http://schemas.openxmlformats.org/officeDocument/2006/relationships/slide" Target="slides/slide133.xml"/><Relationship Id="rId135" Type="http://schemas.openxmlformats.org/officeDocument/2006/relationships/slide" Target="slides/slide132.xml"/><Relationship Id="rId134" Type="http://schemas.openxmlformats.org/officeDocument/2006/relationships/slide" Target="slides/slide131.xml"/><Relationship Id="rId133" Type="http://schemas.openxmlformats.org/officeDocument/2006/relationships/slide" Target="slides/slide130.xml"/><Relationship Id="rId132" Type="http://schemas.openxmlformats.org/officeDocument/2006/relationships/slide" Target="slides/slide129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0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3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4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5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6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7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8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9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0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2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3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4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5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6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7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8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9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0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2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3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4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5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6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7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8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9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0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2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3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4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5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6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7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8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9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0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2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3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4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5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6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7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8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9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0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2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3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4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5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6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7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8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9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0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1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2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3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4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5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6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7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8.xml"/></Relationships>
</file>

<file path=ppt/notesSlides/_rels/notesSlide1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4.png"/><Relationship Id="rId3" Type="http://schemas.openxmlformats.org/officeDocument/2006/relationships/image" Target="../media/image8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2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4.png"/><Relationship Id="rId3" Type="http://schemas.openxmlformats.org/officeDocument/2006/relationships/image" Target="../media/image10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8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25.png"/><Relationship Id="rId3" Type="http://schemas.openxmlformats.org/officeDocument/2006/relationships/image" Target="../media/image1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9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27.png"/><Relationship Id="rId3" Type="http://schemas.openxmlformats.org/officeDocument/2006/relationships/image" Target="../media/image12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80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29.png"/><Relationship Id="rId3" Type="http://schemas.openxmlformats.org/officeDocument/2006/relationships/image" Target="../media/image1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8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31.png"/><Relationship Id="rId3" Type="http://schemas.openxmlformats.org/officeDocument/2006/relationships/image" Target="../media/image130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4.xml"/><Relationship Id="rId3" Type="http://schemas.openxmlformats.org/officeDocument/2006/relationships/slide" Target="slide48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731645" y="635000"/>
            <a:ext cx="8178800" cy="453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那么现在就开始给它补回来，先看看它的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结构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820" y="1144270"/>
            <a:ext cx="8351520" cy="49060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557530"/>
            <a:ext cx="9390380" cy="52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的结果后，我们可以得到以下大致的伪代码：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770" y="1077595"/>
            <a:ext cx="5658485" cy="54298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88060" y="1118870"/>
            <a:ext cx="4316730" cy="4358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执行看看结果，我们发现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，明明有两个（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）参数，但是却只打印了一个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？并没有打印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经过测试后发现，其实这可能是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的问题，或者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vuecli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在清空控制台的时候多清空了一行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075" y="1642745"/>
            <a:ext cx="5300345" cy="33102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077210" y="538480"/>
            <a:ext cx="5869940" cy="4337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改造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0815" y="1077595"/>
            <a:ext cx="6771005" cy="49168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177415"/>
            <a:ext cx="4316730" cy="19634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再次测试发现正常了，但确实是少了最后一次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135" y="1715770"/>
            <a:ext cx="5396865" cy="34270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09395"/>
            <a:ext cx="9390380" cy="4200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sym typeface="+mn-ea"/>
              </a:rPr>
              <a:t>既然我们能获取到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console.log(Alert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Button)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里的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了，那么就开始引入新的节点并且替换进去。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具体操作前，首先需要介绍一个插件：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以及它的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ts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定义：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@types/babel__helper-module-imports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官网文档：https://babel.dev/docs/babel-helper-module-imports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325" y="129032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604202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012315" y="690880"/>
            <a:ext cx="71208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468880" y="621665"/>
            <a:ext cx="72548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+mn-ea"/>
                <a:cs typeface="+mn-ea"/>
              </a:rPr>
              <a:t>我们需要插入</a:t>
            </a:r>
            <a:r>
              <a:rPr lang="zh-CN" altLang="en-US" dirty="0" smtClean="0">
                <a:latin typeface="+mn-ea"/>
                <a:cs typeface="+mn-ea"/>
                <a:sym typeface="+mn-ea"/>
              </a:rPr>
              <a:t>import Alert from 'ant-design-vue/lib/alert'，从上面的官网文档得知，我们需要使用</a:t>
            </a:r>
            <a:r>
              <a:rPr lang="en-US">
                <a:latin typeface="+mn-ea"/>
                <a:cs typeface="+mn-ea"/>
              </a:rPr>
              <a:t>addDefault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3540" y="1266825"/>
            <a:ext cx="6346190" cy="50450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359025" y="5603240"/>
            <a:ext cx="74739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的</a:t>
            </a:r>
            <a:r>
              <a:rPr lang="zh-CN" altLang="en-US"/>
              <a:t>返回值是一个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9180"/>
            <a:ext cx="8444865" cy="44761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276475" y="690880"/>
            <a:ext cx="7473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先看看</a:t>
            </a:r>
            <a:r>
              <a:rPr lang="en-US" altLang="zh-CN"/>
              <a:t>addDefault</a:t>
            </a:r>
            <a:r>
              <a:rPr lang="zh-CN" altLang="en-US"/>
              <a:t>的类型</a:t>
            </a:r>
            <a:r>
              <a:rPr lang="zh-CN" altLang="en-US"/>
              <a:t>提示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192020" y="974725"/>
            <a:ext cx="7254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latin typeface="+mn-ea"/>
                <a:cs typeface="+mn-ea"/>
              </a:rPr>
              <a:t>关于这个</a:t>
            </a:r>
            <a:r>
              <a:rPr lang="en-US">
                <a:latin typeface="+mn-ea"/>
                <a:cs typeface="+mn-ea"/>
              </a:rPr>
              <a:t>addDefault</a:t>
            </a:r>
            <a:r>
              <a:rPr lang="zh-CN" altLang="en-US">
                <a:latin typeface="+mn-ea"/>
                <a:cs typeface="+mn-ea"/>
              </a:rPr>
              <a:t>的第三个参数</a:t>
            </a:r>
            <a:r>
              <a:rPr lang="en-US" altLang="zh-CN">
                <a:latin typeface="+mn-ea"/>
                <a:cs typeface="+mn-ea"/>
              </a:rPr>
              <a:t>nameHite</a:t>
            </a:r>
            <a:r>
              <a:rPr lang="zh-CN" altLang="en-US">
                <a:latin typeface="+mn-ea"/>
                <a:cs typeface="+mn-ea"/>
              </a:rPr>
              <a:t>：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880" y="1560195"/>
            <a:ext cx="10977245" cy="343090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192020" y="5208270"/>
            <a:ext cx="725487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>
                <a:latin typeface="+mn-ea"/>
                <a:cs typeface="+mn-ea"/>
              </a:rPr>
              <a:t>这里直接先说结论，</a:t>
            </a:r>
            <a:r>
              <a:rPr lang="en-US" altLang="zh-CN"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latin typeface="+mn-ea"/>
                <a:cs typeface="+mn-ea"/>
                <a:sym typeface="+mn-ea"/>
              </a:rPr>
              <a:t>用不用都没影响，因为最终我们是将</a:t>
            </a:r>
            <a:r>
              <a:rPr lang="en-US" altLang="zh-CN">
                <a:latin typeface="+mn-ea"/>
                <a:cs typeface="+mn-ea"/>
                <a:sym typeface="+mn-ea"/>
              </a:rPr>
              <a:t>addDefault</a:t>
            </a:r>
            <a:r>
              <a:rPr lang="zh-CN" altLang="en-US">
                <a:latin typeface="+mn-ea"/>
                <a:cs typeface="+mn-ea"/>
                <a:sym typeface="+mn-ea"/>
              </a:rPr>
              <a:t>返回结果值给替换进去，这个名字是啥我们其实是不关心的，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后面实现一个迷你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的按需加载插件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后，也会说下这个</a:t>
            </a:r>
            <a:r>
              <a:rPr lang="en-US" altLang="zh-CN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的具体表现</a:t>
            </a:r>
            <a:endParaRPr lang="zh-CN" altLang="en-US">
              <a:solidFill>
                <a:srgbClr val="FF0000"/>
              </a:solidFill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614295" y="54546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因此这里直接上改造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165" y="913765"/>
            <a:ext cx="7773035" cy="54216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89940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4230" y="1185545"/>
            <a:ext cx="5180965" cy="41700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710" y="2053590"/>
            <a:ext cx="9211945" cy="178371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60090" y="1155700"/>
            <a:ext cx="418274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540" y="1163320"/>
            <a:ext cx="10039985" cy="49390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7685" y="61785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621280" y="1859915"/>
            <a:ext cx="6805930" cy="19005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可以看到浏览器打印也没问题，那么我们开始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测试打包，一次用我们写的插件打包，一次不用我们的插件打包，看看最终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变化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不用我们的插件打包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3925" y="1958340"/>
            <a:ext cx="7804150" cy="29406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1045" y="1930400"/>
            <a:ext cx="8169275" cy="2997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1339215"/>
            <a:ext cx="8780145" cy="4179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对比可以看出，无论是代码体积还是构建时间，使用了我们的插件的情况都明显优于默认没有使用插件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到这里，其实按需加载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最核心的内容已经基本全部讲完了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，剩下的只是继续处理各种情况的引入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替换、处理边界情况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等。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并且，你也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必须得处理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你代码中用到的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的东西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，因为在ImportDeclaration的阶段收集了所有的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引入，并且在Program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时你把他们给删了，就会导致后面你用到了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东西的时候报错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587375" y="1376045"/>
            <a:ext cx="5688965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比如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以下情况：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65" y="2151380"/>
            <a:ext cx="6372860" cy="25412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6940550" y="1376045"/>
            <a:ext cx="5251450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我们什么都不改动，继续用之前写的插件：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9925" y="2228215"/>
            <a:ext cx="5092700" cy="2387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766445"/>
            <a:ext cx="8780145" cy="727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要处理这种情况也很简单（前提是看懂了前面的内容），直接看他在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的结构：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5680" y="1414145"/>
            <a:ext cx="7830820" cy="46882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其他了不说了（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核心内容在前面已经讲完了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），直接改造之前的代码：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0975" y="1237615"/>
            <a:ext cx="6501130" cy="4457700"/>
          </a:xfrm>
          <a:prstGeom prst="rect">
            <a:avLst/>
          </a:prstGeom>
        </p:spPr>
      </p:pic>
      <p:sp>
        <p:nvSpPr>
          <p:cNvPr id="5" name="标题 5"/>
          <p:cNvSpPr>
            <a:spLocks noGrp="1"/>
          </p:cNvSpPr>
          <p:nvPr/>
        </p:nvSpPr>
        <p:spPr>
          <a:xfrm>
            <a:off x="1522095" y="5779135"/>
            <a:ext cx="9839325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其实核心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还是找到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Alert;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节点，给他替换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addDefault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760" y="1844675"/>
            <a:ext cx="6102350" cy="31692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117215" y="1155700"/>
            <a:ext cx="476440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别忘了我们此时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5385" y="2165985"/>
            <a:ext cx="7133590" cy="25266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2855" y="1518920"/>
            <a:ext cx="10394950" cy="45834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8320" y="81851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92020" y="1391285"/>
            <a:ext cx="8093710" cy="795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可以看到浏览器打印也没问题，继续测试打包，依旧没问题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1440" y="2186305"/>
            <a:ext cx="7527290" cy="30067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484505" y="1331595"/>
            <a:ext cx="3313430" cy="35883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扩展：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刚刚的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的案例，再继续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回看它的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，我们刚刚是在VariableDeclaration节点操作修改它的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8300" y="1523365"/>
            <a:ext cx="7879715" cy="43707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569595"/>
            <a:ext cx="8427085" cy="8610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但是别忘了，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是遍历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中的每一个节点，即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会：VariableDeclaration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===&gt;</a:t>
            </a:r>
            <a:r>
              <a:rPr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VariableDeclarato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36040"/>
            <a:ext cx="8776335" cy="50076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因此我们可以不用VariableDeclaration，直接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用VariableDeclarator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5915" y="1171575"/>
            <a:ext cx="6183630" cy="50495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执行结果，一如既往，打包结果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省略。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8575" y="2004695"/>
            <a:ext cx="6367145" cy="32880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1480" y="1468755"/>
            <a:ext cx="8256905" cy="1643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由于时间有限（而且核心思路已经讲完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了），因此这里就不讲所有可能出现的情况，就讲一个具体的小案例，实现它的所有处理，以及一些重要的边界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6525" y="2013585"/>
            <a:ext cx="6220460" cy="28314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603625" y="1146175"/>
            <a:ext cx="4749800" cy="5829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小案例的入口文件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main.js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441700" y="481330"/>
            <a:ext cx="4749800" cy="5029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0085" y="1095375"/>
            <a:ext cx="5504815" cy="53428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1468755"/>
            <a:ext cx="9729470" cy="3664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入口文件没有使用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ant-desing-vue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，因此不需要做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处理，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文件里，出现了两种我们没处理的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components: { Button }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c = {Button:Button};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message.info('你好')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r>
              <a:rPr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</a:t>
            </a:r>
            <a:r>
              <a:rPr 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 </a:t>
            </a:r>
            <a:r>
              <a:rPr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{ info: () =&gt; {} };</a:t>
            </a:r>
            <a:r>
              <a:rPr 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</a:t>
            </a:r>
            <a:r>
              <a:rPr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.info();</a:t>
            </a:r>
            <a:endParaRPr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endParaRPr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endParaRPr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话不多说，直接看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9475" y="1687195"/>
            <a:ext cx="7893050" cy="473392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59280" y="690880"/>
            <a:ext cx="9000490" cy="996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可以看到，和之前的VariableDeclaration类似，我们可以从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VariableDeclaration里面一层层获取到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，然后再修改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，但是没必要，直接找到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的Property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节点，直接改它</a:t>
            </a:r>
            <a:endParaRPr lang="zh-CN" altLang="en-US" sz="2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56360"/>
            <a:ext cx="8745855" cy="399224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526030" y="817245"/>
            <a:ext cx="6216015" cy="539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修改我们的插件，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增加Property：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2620" y="1332865"/>
            <a:ext cx="8968105" cy="501078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12620" y="669925"/>
            <a:ext cx="9000490" cy="662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直接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修改MemberExpression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536190" y="1007745"/>
            <a:ext cx="6234430" cy="539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修改我们的插件，增加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MemberExpression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8050" y="1451610"/>
            <a:ext cx="8066405" cy="45548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1075373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最早有按需加载记录的版本</a:t>
            </a:r>
            <a:r>
              <a:rPr lang="zh-CN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，此时是2015 年 11 月 19 日。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这个版本的官网：</a:t>
            </a:r>
            <a:r>
              <a:rPr sz="3000" dirty="0">
                <a:effectLst/>
                <a:latin typeface="+mn-ea"/>
                <a:cs typeface="+mn-ea"/>
                <a:sym typeface="+mn-ea"/>
              </a:rPr>
              <a:t>https://010x.ant.design</a:t>
            </a: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/>
                <a:latin typeface="+mn-ea"/>
                <a:cs typeface="+mn-ea"/>
                <a:sym typeface="+mn-ea"/>
              </a:rPr>
              <a:t>这个版本的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github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之前，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是不支持按需加载的！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0.9x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版本的官网：https://09x.ant.design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063115" y="1045845"/>
            <a:ext cx="8065770" cy="6648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好了，两种情况都做了，先执行看看结果，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结果直接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报错：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2290" y="1903095"/>
            <a:ext cx="8567420" cy="35020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593090" y="1132205"/>
            <a:ext cx="2677160" cy="45935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为什么报错？这里直接给答案，其实这算一个不起眼的细节，先看旁边的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，可以看到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aaa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有一个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toStrings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方法，在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里面的MemberExpression也正常解析，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6315" y="1234440"/>
            <a:ext cx="8515985" cy="47726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13610" y="567055"/>
            <a:ext cx="8853170" cy="5600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那哪里有问题？其实就是我们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定义的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有问题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2555" y="1216660"/>
            <a:ext cx="5245735" cy="53428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715" y="1271270"/>
            <a:ext cx="5015230" cy="43154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522095" y="1139190"/>
            <a:ext cx="9601835" cy="43084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let nodeMap = {};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console.log(nodeMap.aaa); //找不到,往原型链找,最后还是找不到,undefined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console.log(nodeMap.toString); //找不到,往原型链找,最后找到了原型链的toString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因为我们在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addDefault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时判断了是否在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，虽然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toString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里面，但是由于原型链的关系，会找到原型链上面的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toString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，因此就导致了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报错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如何解决报错，也很简单，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let nodeMap = Object.create(null);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即可，这样你就能得到一个干净的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对象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91335" y="690880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改了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后，再次运行，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没问题：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4305" y="1416685"/>
            <a:ext cx="6477000" cy="47929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667510" y="977265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浏览器可以看到，正常打印，但是没有样式，继续操作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插件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155" y="1932940"/>
            <a:ext cx="11097260" cy="33813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627380" y="1433195"/>
            <a:ext cx="4469130" cy="35763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在所有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addDefault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操作后面加上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addSideEffect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，这部分逻辑其实要抽离出来，否则一堆重复代码，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addSideEffect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是什么，其实就是插入你设置的样式节点，具体直接看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官网：https://babel.dev/docs/babel-helper-module-imports#import-source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4490" y="1195070"/>
            <a:ext cx="6167755" cy="43154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686560" y="1034415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加上addSideEffect后，重新运行，再次看浏览器，完美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运行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830" y="2011680"/>
            <a:ext cx="10877550" cy="28352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063115" y="1149350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本地运行没问题，打包看看，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3115" y="2049780"/>
            <a:ext cx="8539480" cy="32613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05610" y="1196340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打开打包的文件看看能不能正常运行，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也没问题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8565" y="1963420"/>
            <a:ext cx="9968865" cy="27216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848485" y="795655"/>
            <a:ext cx="8065770" cy="810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至此，这个小案例的按需加载已经实现，这里再额外说一个必须要处理的情况，在这个小案例的基础上修改一下，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App.vue: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4025" y="1605915"/>
            <a:ext cx="5774055" cy="48190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001520" y="1275080"/>
            <a:ext cx="8065770" cy="6769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test.js</a:t>
            </a:r>
            <a:endParaRPr 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2232660"/>
            <a:ext cx="8816340" cy="23933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91335" y="819150"/>
            <a:ext cx="8065770" cy="6489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在不修改我们目前写的插件代码情况下，看看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打印：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500" y="1468120"/>
            <a:ext cx="10541000" cy="33496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5" name="标题 5"/>
          <p:cNvSpPr>
            <a:spLocks noGrp="1"/>
          </p:cNvSpPr>
          <p:nvPr/>
        </p:nvSpPr>
        <p:spPr>
          <a:xfrm>
            <a:off x="1918335" y="1707515"/>
            <a:ext cx="8065770" cy="37249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可以看到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并没有打印我们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sayhi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1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，而是打印了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，这是因为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App.vue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里面用到了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，把它插入到了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里，然后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访问完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App.vue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后，访问了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test.js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let Button = 1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；符合VariableDeclarator，又进入到VariableDeclarator里面，判断到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test.js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里面我们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sayhi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离定义的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变量，也在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里面，就给我们替换成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了，结果就导致了出现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如何解决，在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Program.enter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里面重置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即可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6885" y="1354455"/>
            <a:ext cx="6157595" cy="458851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91335" y="690880"/>
            <a:ext cx="8065770" cy="6635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加上在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Program.enter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里面重置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15135" y="1072515"/>
            <a:ext cx="8065770" cy="8356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重新运行，再次看浏览器，完美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运行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485" y="2466975"/>
            <a:ext cx="10526395" cy="18592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934210" y="1616710"/>
            <a:ext cx="8065770" cy="31057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以上的所有代码，都整理在这里：https://github.com/galaxy-s10/babel-plugin-import-billd/blob/main/src/index.js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可以根据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ppt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的内容和我整理的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代码，对比着看看，然后自己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再实现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一个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非常详细，基本将所有我认为有用的东西都放进了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里，讲完之后，不管你现在有没有听明白，都可以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继续回看这个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209675" y="1730375"/>
            <a:ext cx="9953625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如果对组件库感兴趣，还可以看看我以前写的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vue2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的组件库以及图标库，虽然目前已经是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vue3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的时代了，但仍然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非常值得借鉴：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，基本复刻了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1.x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版本）以及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ant-tood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，大量参照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</a:rPr>
              <a:t>一些其他的有意思的细节</a:t>
            </a:r>
            <a:endParaRPr lang="zh-CN" altLang="en-US" sz="30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02385" y="883920"/>
            <a:ext cx="9390380" cy="47123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组件库使用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antd-tools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进行构建，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将图标库抽离出来一个单独的库：ant-design-icons，他是一个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monorepo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实际使用的是@ant-design/icons，即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版本的图标库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此外，它支持成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angular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react native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、Vanilla版本，并且，可以继续扩展，因为它本身是处理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的，将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编译成一份通用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，然后就可以通过这份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处理兼容成各种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框架。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而@ant-design/icons使用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编译，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也是一个编译工具，并且，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的作者和babel-plugin-import插件作者是同一个人</a:t>
            </a:r>
            <a:endParaRPr lang="zh-CN" altLang="en-US" sz="24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可以看到，虽然最早在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版本，也就是2015 年 11 月 19 日，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import {Button} from 'antd'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）来写。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7005" y="1311275"/>
            <a:ext cx="6549390" cy="44475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86510" y="775970"/>
            <a:ext cx="9390380" cy="4502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有兴趣可以了解下这个作者，在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生态方面做出了非常多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贡献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588770" y="5843905"/>
            <a:ext cx="9390380" cy="4502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latin typeface="+mn-ea"/>
                <a:ea typeface="+mn-ea"/>
              </a:rPr>
              <a:t>虽然他还是卖课（加速</a:t>
            </a:r>
            <a:r>
              <a:rPr lang="zh-CN" altLang="en-US" sz="2000" dirty="0" smtClean="0">
                <a:solidFill>
                  <a:schemeClr val="tx1"/>
                </a:solidFill>
                <a:latin typeface="+mn-ea"/>
                <a:ea typeface="+mn-ea"/>
              </a:rPr>
              <a:t>内卷）了，但不得不承认他就是比绝大部分卖课的人牛逼</a:t>
            </a:r>
            <a:endParaRPr lang="zh-CN" altLang="en-US" sz="20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522095" y="784860"/>
            <a:ext cx="9390380" cy="13315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</a:rPr>
              <a:t>有点跑题了，回顾主题，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@ant-design/icons就一个图标库，它用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编译，和我们说的babel-plugin-import有啥关联么，实际上</a:t>
            </a:r>
            <a:r>
              <a:rPr lang="zh-CN" altLang="en-US" sz="2200" dirty="0" smtClean="0">
                <a:latin typeface="+mn-ea"/>
                <a:ea typeface="+mn-ea"/>
                <a:cs typeface="+mn-ea"/>
                <a:sym typeface="+mn-ea"/>
              </a:rPr>
              <a:t>@ant-design/icons使用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编译，并且使用了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它里面的importLibToE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配置</a:t>
            </a:r>
            <a:endParaRPr lang="zh-CN" altLang="en-US" sz="22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9965" y="2108200"/>
            <a:ext cx="5374640" cy="43300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533400" y="1564640"/>
            <a:ext cx="4584065" cy="18948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father2.x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源码的importLibToE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，它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也是一个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8810" y="892175"/>
            <a:ext cx="5725160" cy="50742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353820" y="1126490"/>
            <a:ext cx="9887585" cy="45288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这里可以非常简单的说下（别看图标库只是寄托在组件库之下的，但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搭建一个图标库也是有点复杂的，丝毫不比搭建一个组件库简单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）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importLibToE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这个插件做了啥事情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首先大致讲下怎么搭建一个图标库，他要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做什么事情。不管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还是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或者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angular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的图标库，流程都是一样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文件解析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存起来，发布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包，假设叫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根据这个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作为基础，构建出各种框架的图标，以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为例，我们可以遍历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导出的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所有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信息，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然后将他套入到一个模板里面，再进行打包，构建出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@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antd/vue</a:t>
            </a:r>
            <a:endParaRPr lang="en-US" altLang="zh-CN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8620" y="1331595"/>
            <a:ext cx="6335395" cy="51066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92350" y="521335"/>
            <a:ext cx="7608570" cy="810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这个文件的主要作用就是遍历所有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，然后将获取到的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信息塞入到一个目标里，生成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9000" y="798195"/>
            <a:ext cx="8179435" cy="5905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整个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里的文件（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组件），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都是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generate.ts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文件生成的：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7830" y="1321435"/>
            <a:ext cx="8987155" cy="49326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609600" y="1021715"/>
            <a:ext cx="9678035" cy="4929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此时，我们可以看到，生成的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组件文件引入的都是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@ant-design/icons-svg/lib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目录下的文件，而我们的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@ant-design/icons作为一个及格的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包，都会发布三个版本，一个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通用版本，一个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版本），一个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es5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版本）</a:t>
            </a: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但是此时如果我们都根据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目录里面的文件，构建出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的话，就会有一个缺点，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都引的是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目录文件，@ant-design/icons的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版本引它没问题，但是@ant-design/icons的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版本按道理应该引入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目录才对，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因此，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的importLibToE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选项就是做的这么一件事情，单纯的将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@ant-design/icons-svg/lib/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改成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@ant-design/icons-svg/es/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仅此而已。</a:t>
            </a:r>
            <a:endParaRPr lang="zh-CN" altLang="en-US" sz="21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995045" y="1151255"/>
            <a:ext cx="3792220" cy="32238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具体过程就不演示了，你可以拉代码下来构建一遍它的图标库，构建中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会打印：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3095" y="874395"/>
            <a:ext cx="5580380" cy="54692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1515"/>
            <a:ext cx="8409305" cy="5276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可以从@ant-design/icons-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实际发布的代码从侧面看出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结果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4930" y="1144270"/>
            <a:ext cx="7132955" cy="54152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464820" y="1066165"/>
            <a:ext cx="3629660" cy="49726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可以看到，// GENERATE BY ./scripts/generate.ts这个注释也在最终编译的源码里，可以说明了他就是根据原本的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目录里的AccountBookFilled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.tsx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构建的，但是它原本里面引入的是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@ant-design/icons-svg/lib/xxxx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，现在构建的结果确是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@ant-design/icons-svg/es/xxxxx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可以说明，就是因为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的importLibToEs这个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插件帮我们转化了</a:t>
            </a:r>
            <a:endParaRPr lang="zh-CN" altLang="en-US" sz="21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9455" y="1066165"/>
            <a:ext cx="7349490" cy="52190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894715" y="962660"/>
            <a:ext cx="10546080" cy="48679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的importLibToEs这个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插件，其实你可以在很多地方见到他的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身影：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antd-tools: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https://github.com/ant-design/antd-tools/blob/master/lib/replaceLib.js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（应该是参考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antd-tools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）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https://github.com/vueComponent/ant-design-vue/blob/main/antd-tools/replaceLib.js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rc-tools: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https://github.com/react-component/rc-tools/blob/master/lib/replaceLib.js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vc-tools(fork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了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rc-tools):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https://github.com/vueComponent/tools/blob/master/lib/replaceLib.js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633855" y="1581785"/>
            <a:ext cx="8924925" cy="36944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注意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组件库的按需加载和全局引入，其实是一件相互冲突的事情，换句话说就是：你使用了babel-plugin-import，你就不能再继续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import Antd from 'ant-design-vue';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这样全局引入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，否则的话会报错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Antd is undefined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，注意，这是官方的babel-plugin-import就是这样处理，至于为什么，可以去看看源码，源码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里的ImportDeclaration里面有个types.isImportSpecifier判断，为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true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才会加入到我们案例里面的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里面，但是import Antd from 'ant-design-vue';里面的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，他的types.isImportSpecifier是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false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，再看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你就知道了，import Antd from 'ant-design-vue';里面的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，是ImportDefaultSpecifier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类型。</a:t>
            </a: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334770" y="1775460"/>
            <a:ext cx="8924925" cy="27546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扩展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可能在以前，发布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版本即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版本没什么极其重要作用（因为如果不兼容的话会回退到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package.json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main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入口，即用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版本），但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如果你用了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之后，这个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版本的作用就凸显了，因为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默认就是会将你的包转换为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格式（即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module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），如果你的包本身就是支持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的，就不需要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再进行转换。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209675" y="1730375"/>
            <a:ext cx="9953625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如果对组件库感兴趣，可以看看我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以前写的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vue2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的组件库以及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图标库：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，基本复刻了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1.x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版本）以及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ant-tood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，大量参照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30655" y="1270000"/>
            <a:ext cx="8924925" cy="4165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全文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总结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其实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我讲的东西更多的是偏实用方向，并没有非常深入的去研究一些底层的东西，比如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的解释器怎么实现，或者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底层是怎么判断依赖的等等，之前群里说分享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的，但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并不是一种框架之类的，像是更偏底层的算法这种，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要研究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要是从表面看其实没啥好分享的，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官网都讲完了（最早由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提出，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webpack2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开始普及，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开始扩展（没错，就是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，他也是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的一种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方式），基于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的静态分析）真要研究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，基本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就是看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源码。</a:t>
            </a: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1132840"/>
            <a:ext cx="8722360" cy="51060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latin typeface="+mn-ea"/>
                <a:ea typeface="+mn-ea"/>
                <a:sym typeface="+mn-ea"/>
              </a:rPr>
              <a:t>后面的一些东西可以看看，之前有段时间研究过组件库，但时隔久远了，很多东西有点忘了，就随便想起什么就写了什么（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要是展开来说的话，又能再做一次分享了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），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他们也都跟babel-plugin-import有关联。</a:t>
            </a:r>
            <a:endParaRPr lang="zh-CN" altLang="en-US" sz="2400" dirty="0" smtClean="0">
              <a:latin typeface="+mn-ea"/>
              <a:ea typeface="+mn-ea"/>
              <a:sym typeface="+mn-ea"/>
            </a:endParaRPr>
          </a:p>
          <a:p>
            <a:pPr algn="l"/>
            <a:endParaRPr lang="zh-CN" altLang="en-US" sz="2400" dirty="0" smtClean="0">
              <a:latin typeface="+mn-ea"/>
              <a:ea typeface="+mn-ea"/>
              <a:sym typeface="+mn-ea"/>
            </a:endParaRPr>
          </a:p>
          <a:p>
            <a:pPr algn="l"/>
            <a:r>
              <a:rPr lang="zh-CN" altLang="en-US" sz="2400" dirty="0" smtClean="0">
                <a:latin typeface="+mn-ea"/>
                <a:ea typeface="+mn-ea"/>
                <a:sym typeface="+mn-ea"/>
              </a:rPr>
              <a:t>虽然一些过程忘了，但是得出的结论没忘：按需加载插件一开始存在的意义就是为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antd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服务的，而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antd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又几乎是国内最早开源的组件库了，后面开源的组件库基本都借鉴了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antd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组件库，虽然他们的基于的框架不一样（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vue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、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react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）、构建方式或者过程也不一样，但是最终他们构建出来的东西，基本都是类似的，因为你的组件库要想实现或者支持按需加载，那就必须将每个组件都独立出来，让每一个组件都尽可能的无外部依赖，最明显的例子就是组件库里面的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icons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icons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和组件库都是相互独立的两个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库</a:t>
            </a:r>
            <a:endParaRPr lang="zh-CN" altLang="en-US" sz="2400" dirty="0" smtClean="0">
              <a:latin typeface="+mn-ea"/>
              <a:ea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023745" y="1233805"/>
            <a:ext cx="8722360" cy="43897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latin typeface="+mn-ea"/>
                <a:ea typeface="+mn-ea"/>
                <a:sym typeface="+mn-ea"/>
              </a:rPr>
              <a:t>也可以再引申到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vue3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这个库本身的按需加载，虽然它不是通过babel-plugin-import实现的，而是通过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tree shaking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，不管是按需加载还是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tree shaking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，其实但是他们的理念都差不多，都是拆分代码，只是他们的方式不一样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tree shaking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主要是通过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esm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静态分析和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sideEffects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，他们有个共同特征就是你要将他们尽可能的独立，如果你把它全写在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window.xxx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里，就没必要说啥按需加载、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tree shaking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了。</a:t>
            </a:r>
            <a:endParaRPr lang="zh-CN" altLang="en-US" sz="2400" dirty="0" smtClean="0">
              <a:latin typeface="+mn-ea"/>
              <a:ea typeface="+mn-ea"/>
              <a:sym typeface="+mn-ea"/>
            </a:endParaRPr>
          </a:p>
          <a:p>
            <a:pPr algn="l"/>
            <a:endParaRPr lang="zh-CN" altLang="en-US" sz="2400" dirty="0" smtClean="0">
              <a:latin typeface="+mn-ea"/>
              <a:ea typeface="+mn-ea"/>
              <a:sym typeface="+mn-ea"/>
            </a:endParaRPr>
          </a:p>
          <a:p>
            <a:pPr algn="l"/>
            <a:r>
              <a:rPr lang="zh-CN" altLang="en-US" sz="2400" dirty="0" smtClean="0">
                <a:latin typeface="+mn-ea"/>
                <a:ea typeface="+mn-ea"/>
                <a:sym typeface="+mn-ea"/>
              </a:rPr>
              <a:t>比如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watch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、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computed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、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nexttick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，在以往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vue2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里面，他们都是跟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vue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强绑定或者直接挂载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vue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原型上面的，这样在打包的时候，就没办法将他们进行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tree shaking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</a:t>
            </a:r>
            <a:endParaRPr lang="zh-CN" altLang="en-US" sz="2400" dirty="0" smtClean="0">
              <a:latin typeface="+mn-ea"/>
              <a:ea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总结最关键的问题有两个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1. 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基本所有组件库的组件都会单独拆分成一个文件夹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2. 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单个组件的逻辑和样式分离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257935" y="2803525"/>
            <a:ext cx="9276080" cy="1250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6000" dirty="0" smtClean="0">
                <a:effectLst/>
                <a:latin typeface="+mn-ea"/>
                <a:ea typeface="+mn-ea"/>
                <a:cs typeface="+mn-ea"/>
                <a:sym typeface="+mn-ea"/>
              </a:rPr>
              <a:t>结尾语</a:t>
            </a:r>
            <a:endParaRPr lang="zh-CN" altLang="en-US" sz="6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1950085"/>
            <a:ext cx="9276080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如果有时间，可以写一个我们前端组的内部组件库（比如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vue3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的，如果是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nuxt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的话，写组件的时候得考虑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ssr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），发布到阿里云的私有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仓库，大家共同维护，把一些常用的组件都集成到里面，比如一些分页组件、长列表分页、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loading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组件等，这样避免了一个东西重复写几遍（或者重复造轮子），也能方便其他人在写项目的时候，要是里面有的组件库，可以直接拿来就用，当然也得完善下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这个组件库的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ant-design0.10.0到0.11.0之间并不是因为进行了某种破坏性更新，而是因为在ant-design的0.10.0版本发布的同时，ant-design创建babel-plugin-antd仓库（也就是现在的babel-plugin-import），然后ant-design在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版本的时候，就首次推荐使用babel-plugin-antd插件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下一次分享可能会讲：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billd-html-webpack-plugin</a:t>
            </a:r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看名字可以猜出来它是一个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插件，但实际上它是一个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nuxt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插件的集合体。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api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来实现这件事。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感兴趣的可以先去看看源码：https://github.com/galaxy-s10/billd-html-webpack-plugin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，直至到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版本后，才发布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版本，并且改名成babel-plugin-import，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以前，其实主要是为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antd-mobile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服务的，后面才扩展成更为通用的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从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readme.md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上看，最老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0.2.0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和最新的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1.3.6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版本就支持了导入样式），当然了实际源码里肯定是增加了很多优化和边界处理的。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讲了那么多按需加载插件相关的历史，那么说下为什么需要这个插件，他解决了什么问题，意义是什么：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提高了编译速度（用了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就只会引入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，而不会引入整个组件库）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此时是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年，还是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webpack3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的时代，没有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才开始有的东西，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年发布）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096135" y="156210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  <a:hlinkClick r:id="rId3" action="ppaction://hlinksldjump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  <a:hlinkClick r:id="rId3" action="ppaction://hlinksldjump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  <a:hlinkClick r:id="rId3" action="ppaction://hlinksldjump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172335" y="4643120"/>
            <a:ext cx="7661910" cy="7359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为了避免错过最主要也是最有用最实际的内容，先看：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  <a:hlinkClick r:id="rId3" action="ppaction://hlinksldjump"/>
            </a:endParaRPr>
          </a:p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  <a:hlinkClick r:id="rId3" action="ppaction://hlinksldjump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  <a:hlinkClick r:id="rId3" action="ppaction://hlinksldjump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  <a:hlinkClick r:id="rId3" action="ppaction://hlinksldjump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环境：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5(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基于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webpack5)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+ant-design-vue1.3.2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没有使用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，不使用babel-plugin-import</a:t>
            </a:r>
            <a:endParaRPr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在同样环境，只有入口文件不一样的情况下，两者的打包情况是否一样：</a:t>
            </a:r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：不一样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/>
                <a:latin typeface="+mn-ea"/>
                <a:cs typeface="+mn-ea"/>
                <a:sym typeface="+mn-ea"/>
              </a:rPr>
              <a:t>3.webpack4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中的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endParaRPr 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551815" y="793750"/>
            <a:ext cx="11089005" cy="44894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vuecli5+ant-design-vue1.3.3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（已经使用了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），不使用babel-plugin-import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1.3.3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package.json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里面的sideEffects，它的意思就是：</a:t>
            </a:r>
            <a:endParaRPr lang="zh-CN" altLang="en-US" sz="22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dist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里面所有的文件都是有副作用的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(dist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是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umd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版本，不支持按需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endParaRPr lang="en-US" altLang="zh-CN" sz="22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举例：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es/button/style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里的所有文件都是有副作用的</a:t>
            </a:r>
            <a:endParaRPr lang="zh-CN" altLang="en-US" sz="22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举例：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lib</a:t>
            </a:r>
            <a:r>
              <a:rPr lang="en-US" altLang="zh-CN" sz="2200" dirty="0" smtClean="0">
                <a:latin typeface="+mn-ea"/>
                <a:ea typeface="+mn-ea"/>
                <a:cs typeface="+mn-ea"/>
                <a:sym typeface="+mn-ea"/>
              </a:rPr>
              <a:t>/button/style</a:t>
            </a:r>
            <a:r>
              <a:rPr lang="zh-CN" altLang="en-US" sz="2200" dirty="0" smtClean="0">
                <a:latin typeface="+mn-ea"/>
                <a:ea typeface="+mn-ea"/>
                <a:cs typeface="+mn-ea"/>
                <a:sym typeface="+mn-ea"/>
              </a:rPr>
              <a:t>里的所有文件都是有副作用的</a:t>
            </a:r>
            <a:endParaRPr lang="zh-CN" altLang="en-US" sz="2200" dirty="0" smtClean="0"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dirty="0" smtClean="0">
                <a:latin typeface="+mn-ea"/>
                <a:ea typeface="+mn-ea"/>
                <a:cs typeface="+mn-ea"/>
                <a:sym typeface="+mn-ea"/>
              </a:rPr>
              <a:t>所有</a:t>
            </a:r>
            <a:r>
              <a:rPr lang="en-US" altLang="zh-CN" sz="2200" dirty="0" smtClean="0">
                <a:latin typeface="+mn-ea"/>
                <a:ea typeface="+mn-ea"/>
                <a:cs typeface="+mn-ea"/>
                <a:sym typeface="+mn-ea"/>
              </a:rPr>
              <a:t>less</a:t>
            </a:r>
            <a:r>
              <a:rPr lang="zh-CN" altLang="en-US" sz="2200" dirty="0" smtClean="0">
                <a:latin typeface="+mn-ea"/>
                <a:ea typeface="+mn-ea"/>
                <a:cs typeface="+mn-ea"/>
                <a:sym typeface="+mn-ea"/>
              </a:rPr>
              <a:t>文件都是有副作用的</a:t>
            </a:r>
            <a:endParaRPr lang="zh-CN" altLang="en-US" sz="22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94715" y="2177415"/>
            <a:ext cx="1065022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1109663"/>
            <a:ext cx="7939405" cy="41529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967740"/>
            <a:ext cx="9390380" cy="45694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');（实际上是转换为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alert from 'ant-design-vue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alert'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，var 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 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= require('ant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');是转换成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alert from 'ant-design-vue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alert'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后，再次被构建工具打包的结果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antd-tools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/>
              <a:latin typeface="+mn-ea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《编程人生》</a:t>
            </a:r>
            <a:endParaRPr lang="zh-CN" altLang="en-US" sz="2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904240"/>
            <a:ext cx="8575675" cy="51981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安装完成后，在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文件这样写，就可以获得良好的编辑器类型提示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那么现在开始正式编写代码，我们的需求很明确，就是将：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sym typeface="+mn-ea"/>
              </a:rPr>
              <a:t>先看看几个流行的组件库的开源时间</a:t>
            </a:r>
            <a:endParaRPr lang="zh-CN" altLang="en-US" sz="3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030095" y="690880"/>
            <a:ext cx="7272020" cy="563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先引入我们的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插件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15" y="1334135"/>
            <a:ext cx="9993630" cy="41897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3509010" y="690880"/>
            <a:ext cx="5039995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扩展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50" y="1320165"/>
            <a:ext cx="10617200" cy="38500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316480" y="2837815"/>
            <a:ext cx="7272020" cy="668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开始编写</a:t>
            </a:r>
            <a:r>
              <a:rPr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my-babel-plugin-import</a:t>
            </a:r>
            <a:endParaRPr sz="30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110" y="1256665"/>
            <a:ext cx="7644130" cy="497141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0110" y="690880"/>
            <a:ext cx="764413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ImportDeclaration节点的第一个参数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105" y="1428750"/>
            <a:ext cx="7176770" cy="4830445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178685" y="690880"/>
            <a:ext cx="752094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ImportDeclaration节点的第二个参数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state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450" y="1344295"/>
            <a:ext cx="7578725" cy="4625340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20800"/>
            <a:ext cx="7905750" cy="452310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path.node.specifiers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611505" y="138176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执行打包看一看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770" y="547370"/>
            <a:ext cx="6901815" cy="60121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57325"/>
            <a:ext cx="9390380" cy="4119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95" y="1996440"/>
            <a:ext cx="4686300" cy="2857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66570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944880"/>
            <a:ext cx="10439400" cy="3896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（也就是具体流程）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，以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。如：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将所有用到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，其实就是添加对应的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将收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集到的所有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，即将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972185" y="4932680"/>
            <a:ext cx="10247630" cy="891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1993900"/>
            <a:ext cx="10439400" cy="1856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第一步的收集节点我们可以通过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的ImportDeclaration进行收集，第二步的操作相对麻烦一点点，先说第三步的删除收集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的节点：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066290" y="669290"/>
            <a:ext cx="75723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怎么删除节点？其实就是调用节点的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remove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方法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https://github.com/jamiebuilds/babel-handbook/blob/master/translations/zh-Hans/plugin-handbook.md#toc-removing-a-node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0" y="1231265"/>
            <a:ext cx="5606415" cy="42500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1560"/>
            <a:ext cx="8451215" cy="446849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00275" y="61722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2.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在什么时候删除所有节点：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https://github.com/jamiebuilds/babel-handbook/blob/master/translations/zh-Hans/plugin-handbook.md#visitors%E8%AE%BF%E9%97%AE%E8%80%85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10565" y="1595755"/>
            <a:ext cx="3208020" cy="41236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里可以看到，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是根节点，但是实际测试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并没有进入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，可能跟我们选的解析器有关，当前选的是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，但是别忘了前面说的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官网提到，它是基于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275" y="1778000"/>
            <a:ext cx="7579360" cy="356679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00275" y="864235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3.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在哪个节点的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exit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删除？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374265" y="1316990"/>
            <a:ext cx="7329170" cy="32410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注意，请不要纠结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还是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解析器，有时间的话可以都对比各家的解析器看看（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estree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esprima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、SpiderMonkey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等等）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https://astexplorer.net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https://zhuanlan.zhihu.com/p/358518402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https://github.com/babel/babel/issues/11393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49525" y="758190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当我们切换成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就是根节点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890" y="1349375"/>
            <a:ext cx="9379585" cy="47180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35225" y="60515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实际的测试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210" y="1092200"/>
            <a:ext cx="5541645" cy="50355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92375" y="101536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执行了Program的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1945005"/>
            <a:ext cx="10206355" cy="36169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88260" y="108140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没有执行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20" y="1782445"/>
            <a:ext cx="10354945" cy="35801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016635" y="1272540"/>
            <a:ext cx="2960370" cy="38011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知道什么时候收集和删除节点后，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我们可以得出以下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伪代码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800" y="616585"/>
            <a:ext cx="5220970" cy="58216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console.log(Alert,Button)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，新插入import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节点数组，调用节点的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再次回顾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512060"/>
            <a:ext cx="9390380" cy="2771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也就是说，对于这个案例，此时就剩下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补回来两个节点：import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;节点和转换引用了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570" y="1412875"/>
            <a:ext cx="4359910" cy="7823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23746</Words>
  <Application>WPS 演示</Application>
  <PresentationFormat>宽屏</PresentationFormat>
  <Paragraphs>1388</Paragraphs>
  <Slides>191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191</vt:i4>
      </vt:variant>
    </vt:vector>
  </HeadingPairs>
  <TitlesOfParts>
    <vt:vector size="205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Calibri</vt:lpstr>
      <vt:lpstr>微软雅黑</vt:lpstr>
      <vt:lpstr>Apple Color Emoji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1171</cp:revision>
  <dcterms:created xsi:type="dcterms:W3CDTF">2023-03-13T02:31:44Z</dcterms:created>
  <dcterms:modified xsi:type="dcterms:W3CDTF">2023-03-13T02:31:44Z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